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7" r:id="rId2"/>
    <p:sldId id="268" r:id="rId3"/>
    <p:sldId id="269" r:id="rId4"/>
    <p:sldId id="289" r:id="rId5"/>
    <p:sldId id="303" r:id="rId6"/>
    <p:sldId id="304" r:id="rId7"/>
    <p:sldId id="293" r:id="rId8"/>
    <p:sldId id="297" r:id="rId9"/>
    <p:sldId id="305" r:id="rId10"/>
    <p:sldId id="306" r:id="rId11"/>
    <p:sldId id="270" r:id="rId12"/>
    <p:sldId id="272" r:id="rId13"/>
    <p:sldId id="307" r:id="rId14"/>
    <p:sldId id="308" r:id="rId15"/>
    <p:sldId id="274" r:id="rId16"/>
    <p:sldId id="275" r:id="rId17"/>
    <p:sldId id="279" r:id="rId18"/>
    <p:sldId id="313" r:id="rId19"/>
    <p:sldId id="276" r:id="rId20"/>
    <p:sldId id="309" r:id="rId21"/>
    <p:sldId id="311" r:id="rId22"/>
    <p:sldId id="310" r:id="rId23"/>
    <p:sldId id="312" r:id="rId24"/>
    <p:sldId id="277" r:id="rId25"/>
    <p:sldId id="278" r:id="rId26"/>
    <p:sldId id="291" r:id="rId27"/>
    <p:sldId id="295" r:id="rId28"/>
    <p:sldId id="292" r:id="rId29"/>
    <p:sldId id="280" r:id="rId30"/>
    <p:sldId id="281" r:id="rId31"/>
    <p:sldId id="282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74" autoAdjust="0"/>
  </p:normalViewPr>
  <p:slideViewPr>
    <p:cSldViewPr snapToGrid="0" snapToObjects="1">
      <p:cViewPr varScale="1">
        <p:scale>
          <a:sx n="53" d="100"/>
          <a:sy n="53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A3DA14-B22C-8649-B9AE-51B1A758C7A0}" type="datetimeFigureOut">
              <a:rPr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D41F44-1EDB-8944-9B62-94071EA18BD8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09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41F44-1EDB-8944-9B62-94071EA18BD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97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C730E-54B5-2245-B487-63DF8474D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30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766F4-A02B-9C48-8D04-8C5AD56D2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96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F9A32-4EA6-094E-8DF0-2960A1ECA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501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62896-EC10-0443-A5CF-39DE8823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6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82BCE-62D3-C846-8BBA-4E0B2534D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5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E6F8-0330-9C46-8EB2-FFD91648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134E-F35E-B245-844F-BE2BAA33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80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76E7-6BB9-2540-8ADC-857C19931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32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7D16F-B2B6-4444-BD7F-BA24CB25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50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0AFD2-BEC5-324F-9E4B-54A8E3648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69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F4870-5880-BB4E-9C43-F91D7EBAA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58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9FBD59DD-B4A4-A745-A050-F455A168E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15 at 10.12.48 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8446" y="131960"/>
            <a:ext cx="9144000" cy="6746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851" y="1596230"/>
            <a:ext cx="3496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  <a:latin typeface="Calibri"/>
                <a:cs typeface="Calibri"/>
              </a:rPr>
              <a:t>your</a:t>
            </a:r>
            <a:endParaRPr lang="en-US" sz="4800" b="1" dirty="0">
              <a:solidFill>
                <a:schemeClr val="accent2"/>
              </a:solidFill>
              <a:latin typeface="Calibri"/>
              <a:cs typeface="Calibri"/>
            </a:endParaRPr>
          </a:p>
          <a:p>
            <a:pPr algn="ctr"/>
            <a:r>
              <a:rPr lang="en-US" sz="4800" b="1" dirty="0" smtClean="0">
                <a:solidFill>
                  <a:schemeClr val="accent2"/>
                </a:solidFill>
                <a:latin typeface="Calibri"/>
                <a:cs typeface="Calibri"/>
              </a:rPr>
              <a:t>name</a:t>
            </a:r>
            <a:endParaRPr lang="en-US" sz="4800" b="1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3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154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Giving Leadership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640" y="1370313"/>
            <a:ext cx="8070795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latin typeface="Calibri"/>
                <a:cs typeface="Calibri"/>
              </a:rPr>
              <a:t>2 Work Days</a:t>
            </a:r>
            <a:endParaRPr lang="en-US" sz="3200" dirty="0">
              <a:latin typeface="Calibri"/>
              <a:cs typeface="Calibri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 December to install irrigation</a:t>
            </a:r>
          </a:p>
          <a:p>
            <a:pPr>
              <a:spcAft>
                <a:spcPts val="0"/>
              </a:spcAft>
            </a:pPr>
            <a:r>
              <a:rPr lang="en-US" sz="2800" dirty="0" smtClean="0">
                <a:latin typeface="Calibri"/>
                <a:cs typeface="Calibri"/>
              </a:rPr>
              <a:t>	need 4-6 helpers, ages 15+</a:t>
            </a: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will recruit from church youth group</a:t>
            </a:r>
          </a:p>
          <a:p>
            <a:pPr>
              <a:spcAft>
                <a:spcPts val="0"/>
              </a:spcAft>
            </a:pP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exact date depends on when ready to install</a:t>
            </a:r>
          </a:p>
          <a:p>
            <a:pPr marL="457200" indent="-4572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 January to plant and mulch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  <a:cs typeface="Calibri"/>
              </a:rPr>
              <a:t>	need 6-10 helpers, ages 11+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  <a:cs typeface="Calibri"/>
              </a:rPr>
              <a:t>	will recruit from troop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alibri"/>
                <a:cs typeface="Calibri"/>
              </a:rPr>
              <a:t>	will avoid holiday weekends</a:t>
            </a:r>
          </a:p>
        </p:txBody>
      </p:sp>
    </p:spTree>
    <p:extLst>
      <p:ext uri="{BB962C8B-B14F-4D97-AF65-F5344CB8AC3E}">
        <p14:creationId xmlns:p14="http://schemas.microsoft.com/office/powerpoint/2010/main" xmlns="" val="2639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Giving Leadership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4" y="1208657"/>
            <a:ext cx="7836869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Will </a:t>
            </a:r>
            <a:r>
              <a:rPr lang="en-US" sz="3200" dirty="0">
                <a:latin typeface="Calibri"/>
                <a:cs typeface="Calibri"/>
              </a:rPr>
              <a:t>use the Patrol </a:t>
            </a:r>
            <a:r>
              <a:rPr lang="en-US" sz="3200" dirty="0" smtClean="0">
                <a:latin typeface="Calibri"/>
                <a:cs typeface="Calibri"/>
              </a:rPr>
              <a:t>Method</a:t>
            </a:r>
            <a:endParaRPr lang="en-US" sz="3200" dirty="0">
              <a:latin typeface="Calibri"/>
              <a:cs typeface="Calibri"/>
            </a:endParaRP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Divide </a:t>
            </a:r>
            <a:r>
              <a:rPr lang="en-US" sz="2800" dirty="0">
                <a:latin typeface="Calibri"/>
                <a:cs typeface="Calibri"/>
              </a:rPr>
              <a:t>helpers into </a:t>
            </a:r>
            <a:r>
              <a:rPr lang="en-US" sz="2800" dirty="0" smtClean="0">
                <a:latin typeface="Calibri"/>
                <a:cs typeface="Calibri"/>
              </a:rPr>
              <a:t>teams, each with a team leader</a:t>
            </a:r>
            <a:endParaRPr lang="en-US" sz="2800" dirty="0">
              <a:latin typeface="Calibri"/>
              <a:cs typeface="Calibri"/>
            </a:endParaRPr>
          </a:p>
          <a:p>
            <a:pPr>
              <a:spcBef>
                <a:spcPts val="2400"/>
              </a:spcBef>
            </a:pPr>
            <a:r>
              <a:rPr lang="en-US" sz="3200" dirty="0" smtClean="0">
                <a:latin typeface="Calibri"/>
                <a:cs typeface="Calibri"/>
              </a:rPr>
              <a:t>Will </a:t>
            </a:r>
            <a:r>
              <a:rPr lang="en-US" sz="3200" dirty="0">
                <a:latin typeface="Calibri"/>
                <a:cs typeface="Calibri"/>
              </a:rPr>
              <a:t>use the EDGE </a:t>
            </a:r>
            <a:r>
              <a:rPr lang="en-US" sz="3200" dirty="0" smtClean="0">
                <a:latin typeface="Calibri"/>
                <a:cs typeface="Calibri"/>
              </a:rPr>
              <a:t>Method</a:t>
            </a:r>
            <a:endParaRPr lang="en-US" sz="3200" dirty="0">
              <a:latin typeface="Calibri"/>
              <a:cs typeface="Calibri"/>
            </a:endParaRP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Explain</a:t>
            </a:r>
            <a:r>
              <a:rPr lang="en-US" sz="2800" dirty="0">
                <a:latin typeface="Calibri"/>
                <a:cs typeface="Calibri"/>
              </a:rPr>
              <a:t>, Demonstrate, </a:t>
            </a:r>
            <a:r>
              <a:rPr lang="en-US" sz="2800" dirty="0" smtClean="0">
                <a:latin typeface="Calibri"/>
                <a:cs typeface="Calibri"/>
              </a:rPr>
              <a:t>Guide &amp; </a:t>
            </a:r>
            <a:r>
              <a:rPr lang="en-US" sz="2800" dirty="0">
                <a:latin typeface="Calibri"/>
                <a:cs typeface="Calibri"/>
              </a:rPr>
              <a:t>Enable </a:t>
            </a:r>
            <a:r>
              <a:rPr lang="en-US" sz="2800" dirty="0" smtClean="0">
                <a:latin typeface="Calibri"/>
                <a:cs typeface="Calibri"/>
              </a:rPr>
              <a:t>the </a:t>
            </a:r>
            <a:r>
              <a:rPr lang="en-US" sz="2800" dirty="0">
                <a:latin typeface="Calibri"/>
                <a:cs typeface="Calibri"/>
              </a:rPr>
              <a:t>team </a:t>
            </a:r>
            <a:r>
              <a:rPr lang="en-US" sz="2800" dirty="0" smtClean="0">
                <a:latin typeface="Calibri"/>
                <a:cs typeface="Calibri"/>
              </a:rPr>
              <a:t>leaders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Team </a:t>
            </a:r>
            <a:r>
              <a:rPr lang="en-US" sz="2800" dirty="0">
                <a:latin typeface="Calibri"/>
                <a:cs typeface="Calibri"/>
              </a:rPr>
              <a:t>leaders </a:t>
            </a:r>
            <a:r>
              <a:rPr lang="en-US" sz="2800" dirty="0" smtClean="0">
                <a:latin typeface="Calibri"/>
                <a:cs typeface="Calibri"/>
              </a:rPr>
              <a:t>use </a:t>
            </a:r>
            <a:r>
              <a:rPr lang="en-US" sz="2800" dirty="0">
                <a:latin typeface="Calibri"/>
                <a:cs typeface="Calibri"/>
              </a:rPr>
              <a:t>EDGE </a:t>
            </a:r>
            <a:r>
              <a:rPr lang="en-US" sz="2800" dirty="0" smtClean="0">
                <a:latin typeface="Calibri"/>
                <a:cs typeface="Calibri"/>
              </a:rPr>
              <a:t>with </a:t>
            </a:r>
            <a:r>
              <a:rPr lang="en-US" sz="2800" dirty="0">
                <a:latin typeface="Calibri"/>
                <a:cs typeface="Calibri"/>
              </a:rPr>
              <a:t>their </a:t>
            </a:r>
            <a:r>
              <a:rPr lang="en-US" sz="2800" dirty="0" smtClean="0">
                <a:latin typeface="Calibri"/>
                <a:cs typeface="Calibri"/>
              </a:rPr>
              <a:t>teams</a:t>
            </a:r>
            <a:endParaRPr lang="en-US" sz="2800" dirty="0">
              <a:latin typeface="Calibri"/>
              <a:cs typeface="Calibri"/>
            </a:endParaRPr>
          </a:p>
          <a:p>
            <a:pPr>
              <a:spcBef>
                <a:spcPts val="2400"/>
              </a:spcBef>
            </a:pPr>
            <a:r>
              <a:rPr lang="en-US" sz="3200" dirty="0">
                <a:latin typeface="Calibri"/>
                <a:cs typeface="Calibri"/>
              </a:rPr>
              <a:t>I </a:t>
            </a:r>
            <a:r>
              <a:rPr lang="en-US" sz="3200" dirty="0" smtClean="0">
                <a:latin typeface="Calibri"/>
                <a:cs typeface="Calibri"/>
              </a:rPr>
              <a:t>supervise </a:t>
            </a:r>
            <a:r>
              <a:rPr lang="en-US" sz="3200" dirty="0">
                <a:latin typeface="Calibri"/>
                <a:cs typeface="Calibri"/>
              </a:rPr>
              <a:t>and empower </a:t>
            </a:r>
            <a:r>
              <a:rPr lang="en-US" sz="3200" dirty="0" smtClean="0">
                <a:latin typeface="Calibri"/>
                <a:cs typeface="Calibri"/>
              </a:rPr>
              <a:t>the team leaders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1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785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Materials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867" y="1246293"/>
            <a:ext cx="61211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2 anti-siphon valves 3/4”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220 ft PVC pipe 3/4”</a:t>
            </a:r>
            <a:endParaRPr lang="en-US" sz="3200" dirty="0">
              <a:latin typeface="Calibri"/>
              <a:cs typeface="Calibri"/>
            </a:endParaRP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12 tees, risers &amp; sprinkler heads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fittings – couplings, elbows, caps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180 red apple plants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37 cubic </a:t>
            </a:r>
            <a:r>
              <a:rPr lang="en-US" sz="3200" dirty="0" err="1" smtClean="0">
                <a:latin typeface="Calibri"/>
                <a:cs typeface="Calibri"/>
              </a:rPr>
              <a:t>yds</a:t>
            </a:r>
            <a:r>
              <a:rPr lang="en-US" sz="3200" dirty="0" smtClean="0">
                <a:latin typeface="Calibri"/>
                <a:cs typeface="Calibri"/>
              </a:rPr>
              <a:t> mulch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4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9088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Supplies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1313" y="1281462"/>
            <a:ext cx="40696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PVC pipe cement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thread seal tape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gloves</a:t>
            </a:r>
            <a:endParaRPr lang="en-US" sz="3200" dirty="0">
              <a:latin typeface="Calibri"/>
              <a:cs typeface="Calibri"/>
            </a:endParaRP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first aid kit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water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snacks</a:t>
            </a:r>
          </a:p>
          <a:p>
            <a:pPr marL="450850" indent="-45085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lunch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-225926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Tools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254" y="1050965"/>
            <a:ext cx="717471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When clearing and preparing land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s</a:t>
            </a:r>
            <a:r>
              <a:rPr lang="en-US" sz="2800" dirty="0" smtClean="0">
                <a:latin typeface="Calibri"/>
                <a:cs typeface="Calibri"/>
              </a:rPr>
              <a:t>hovels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r</a:t>
            </a:r>
            <a:r>
              <a:rPr lang="en-US" sz="2800" dirty="0" smtClean="0">
                <a:latin typeface="Calibri"/>
                <a:cs typeface="Calibri"/>
              </a:rPr>
              <a:t>akes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wheelbarrow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latin typeface="Calibri"/>
                <a:cs typeface="Calibri"/>
              </a:rPr>
              <a:t>When installing irrigation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m</a:t>
            </a:r>
            <a:r>
              <a:rPr lang="en-US" sz="2800" dirty="0" smtClean="0">
                <a:latin typeface="Calibri"/>
                <a:cs typeface="Calibri"/>
              </a:rPr>
              <a:t>easuring tape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PVC pipe cutter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file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latin typeface="Calibri"/>
                <a:cs typeface="Calibri"/>
              </a:rPr>
              <a:t>When planting and mulching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t</a:t>
            </a:r>
            <a:r>
              <a:rPr lang="en-US" sz="2800" dirty="0" smtClean="0">
                <a:latin typeface="Calibri"/>
                <a:cs typeface="Calibri"/>
              </a:rPr>
              <a:t>rowels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buckets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4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Permits and Permissions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599" y="1154666"/>
            <a:ext cx="7835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Already have permission of church council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No building permit required by city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Preliminary Cost Estimate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436" y="1148747"/>
            <a:ext cx="488114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$50  anti-siphon valves</a:t>
            </a:r>
            <a:endParaRPr lang="en-US" sz="2800" dirty="0">
              <a:latin typeface="Calibri"/>
              <a:cs typeface="Calibri"/>
            </a:endParaRP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$50  PVC pipe</a:t>
            </a: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$25  tees</a:t>
            </a: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$15  risers</a:t>
            </a: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$25  sprinkler heads</a:t>
            </a: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  $7  fittings</a:t>
            </a: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  $0  plants</a:t>
            </a: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$75  mulch</a:t>
            </a: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  $6  pipe cement</a:t>
            </a: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  $2  </a:t>
            </a:r>
            <a:r>
              <a:rPr lang="en-US" sz="2800" smtClean="0">
                <a:latin typeface="Calibri"/>
                <a:cs typeface="Calibri"/>
              </a:rPr>
              <a:t>thread seal tape</a:t>
            </a:r>
            <a:endParaRPr lang="en-US" sz="2800" dirty="0" smtClean="0">
              <a:latin typeface="Calibri"/>
              <a:cs typeface="Calibri"/>
            </a:endParaRPr>
          </a:p>
          <a:p>
            <a:pPr lvl="1"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  $0  water, snacks &amp; lunch</a:t>
            </a:r>
            <a:endParaRPr lang="en-US" sz="2800" dirty="0">
              <a:latin typeface="Calibri"/>
              <a:cs typeface="Calibri"/>
            </a:endParaRPr>
          </a:p>
          <a:p>
            <a:pPr marL="0" lvl="1">
              <a:spcBef>
                <a:spcPts val="1200"/>
              </a:spcBef>
              <a:tabLst>
                <a:tab pos="7767638" algn="r"/>
              </a:tabLst>
            </a:pPr>
            <a:r>
              <a:rPr lang="en-US" sz="2800" b="1" dirty="0" smtClean="0">
                <a:latin typeface="Calibri"/>
                <a:cs typeface="Calibri"/>
              </a:rPr>
              <a:t>   $255  total</a:t>
            </a:r>
            <a:endParaRPr lang="en-US" sz="28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5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Funding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3" y="1154666"/>
            <a:ext cx="773580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Have consent from church council to solicit donations from congregation</a:t>
            </a:r>
          </a:p>
          <a:p>
            <a:pPr marL="450850" indent="-450850">
              <a:spcBef>
                <a:spcPts val="1200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Getting 15% discount from Landscape Warehouse in Altadena</a:t>
            </a:r>
          </a:p>
          <a:p>
            <a:pPr marL="450850" indent="-450850">
              <a:spcBef>
                <a:spcPts val="1200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Fundraiser at Habit Burger if necessary</a:t>
            </a:r>
          </a:p>
          <a:p>
            <a:pPr marL="450850" indent="-450850">
              <a:spcBef>
                <a:spcPts val="1200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Personal savings if necessary</a:t>
            </a:r>
          </a:p>
          <a:p>
            <a:pPr marL="450850" indent="-450850">
              <a:spcBef>
                <a:spcPts val="1200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Parents if necessary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Phases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97" y="1154666"/>
            <a:ext cx="814815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AutoNum type="arabicPeriod"/>
              <a:tabLst>
                <a:tab pos="7767638" algn="r"/>
              </a:tabLst>
            </a:pPr>
            <a:r>
              <a:rPr lang="en-US" sz="3200" dirty="0" smtClean="0">
                <a:latin typeface="Calibri"/>
                <a:cs typeface="Calibri"/>
              </a:rPr>
              <a:t>Planning and Approvals	26 hrs</a:t>
            </a:r>
          </a:p>
          <a:p>
            <a:pPr marL="971550" lvl="1" indent="-514350">
              <a:buAutoNum type="arabicPeriod"/>
              <a:tabLst>
                <a:tab pos="7767638" algn="r"/>
              </a:tabLst>
            </a:pPr>
            <a:r>
              <a:rPr lang="en-US" sz="3200" dirty="0" smtClean="0">
                <a:latin typeface="Calibri"/>
                <a:cs typeface="Calibri"/>
              </a:rPr>
              <a:t>Clear and Prepare Land	25 hrs</a:t>
            </a:r>
          </a:p>
          <a:p>
            <a:pPr marL="971550" lvl="1" indent="-514350">
              <a:buAutoNum type="arabicPeriod"/>
              <a:tabLst>
                <a:tab pos="7767638" algn="r"/>
              </a:tabLst>
            </a:pPr>
            <a:r>
              <a:rPr lang="en-US" sz="3200" dirty="0" smtClean="0">
                <a:latin typeface="Calibri"/>
                <a:cs typeface="Calibri"/>
              </a:rPr>
              <a:t>Install Irrigation	23 hrs</a:t>
            </a:r>
          </a:p>
          <a:p>
            <a:pPr marL="971550" lvl="1" indent="-514350">
              <a:buAutoNum type="arabicPeriod"/>
              <a:tabLst>
                <a:tab pos="7767638" algn="r"/>
              </a:tabLst>
            </a:pPr>
            <a:r>
              <a:rPr lang="en-US" sz="3200" dirty="0" smtClean="0">
                <a:latin typeface="Calibri"/>
                <a:cs typeface="Calibri"/>
              </a:rPr>
              <a:t>Plant and Mulch	20 hrs</a:t>
            </a:r>
          </a:p>
          <a:p>
            <a:pPr marL="971550" lvl="1" indent="-514350">
              <a:buAutoNum type="arabicPeriod"/>
              <a:tabLst>
                <a:tab pos="7767638" algn="r"/>
              </a:tabLst>
            </a:pPr>
            <a:r>
              <a:rPr lang="en-US" sz="3200" dirty="0" smtClean="0">
                <a:latin typeface="Calibri"/>
                <a:cs typeface="Calibri"/>
              </a:rPr>
              <a:t>Project Completion	7 hrs</a:t>
            </a:r>
            <a:endParaRPr lang="en-US" sz="3200" dirty="0">
              <a:latin typeface="Calibri"/>
              <a:cs typeface="Calibri"/>
            </a:endParaRPr>
          </a:p>
          <a:p>
            <a:pPr lvl="1">
              <a:spcBef>
                <a:spcPts val="1200"/>
              </a:spcBef>
              <a:tabLst>
                <a:tab pos="7767638" algn="r"/>
              </a:tabLst>
            </a:pPr>
            <a:r>
              <a:rPr lang="en-US" sz="3200" dirty="0" smtClean="0">
                <a:latin typeface="Calibri"/>
                <a:cs typeface="Calibri"/>
              </a:rPr>
              <a:t>                                                      </a:t>
            </a:r>
            <a:r>
              <a:rPr lang="en-US" sz="3200" b="1" dirty="0" smtClean="0">
                <a:latin typeface="Calibri"/>
                <a:cs typeface="Calibri"/>
              </a:rPr>
              <a:t>Total	101 hrs</a:t>
            </a:r>
            <a:endParaRPr lang="en-US" sz="32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3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Phases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97" y="1154666"/>
            <a:ext cx="81481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1</a:t>
            </a:r>
            <a:r>
              <a:rPr lang="en-US" sz="2800" b="1" dirty="0" smtClean="0">
                <a:latin typeface="Calibri"/>
                <a:cs typeface="Calibri"/>
              </a:rPr>
              <a:t>. </a:t>
            </a:r>
            <a:r>
              <a:rPr lang="en-US" sz="3200" b="1" dirty="0" smtClean="0">
                <a:latin typeface="Calibri"/>
                <a:cs typeface="Calibri"/>
              </a:rPr>
              <a:t>Planning </a:t>
            </a:r>
            <a:r>
              <a:rPr lang="en-US" sz="3200" b="1" dirty="0">
                <a:latin typeface="Calibri"/>
                <a:cs typeface="Calibri"/>
              </a:rPr>
              <a:t>and </a:t>
            </a:r>
            <a:r>
              <a:rPr lang="en-US" sz="3200" b="1" dirty="0" smtClean="0">
                <a:latin typeface="Calibri"/>
                <a:cs typeface="Calibri"/>
              </a:rPr>
              <a:t>Approvals</a:t>
            </a:r>
            <a:r>
              <a:rPr lang="en-US" sz="2800" b="1" dirty="0">
                <a:latin typeface="Calibri"/>
                <a:cs typeface="Calibri"/>
              </a:rPr>
              <a:t>	</a:t>
            </a:r>
            <a:endParaRPr lang="en-US" sz="2800" dirty="0">
              <a:latin typeface="Calibri"/>
              <a:cs typeface="Calibri"/>
            </a:endParaRP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Investigate feasibility	3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Estimate costs	3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Prepare proposal	10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Obtain approvals	3 hrs</a:t>
            </a:r>
            <a:endParaRPr lang="en-US" sz="2800" dirty="0">
              <a:latin typeface="Calibri"/>
              <a:cs typeface="Calibri"/>
            </a:endParaRP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>
                <a:latin typeface="Calibri"/>
                <a:cs typeface="Calibri"/>
              </a:rPr>
              <a:t>Request </a:t>
            </a:r>
            <a:r>
              <a:rPr lang="en-US" sz="2800" dirty="0" smtClean="0">
                <a:latin typeface="Calibri"/>
                <a:cs typeface="Calibri"/>
              </a:rPr>
              <a:t>donations	1 </a:t>
            </a:r>
            <a:r>
              <a:rPr lang="en-US" sz="2800" dirty="0" err="1" smtClean="0">
                <a:latin typeface="Calibri"/>
                <a:cs typeface="Calibri"/>
              </a:rPr>
              <a:t>hr</a:t>
            </a:r>
            <a:endParaRPr lang="en-US" sz="2800" dirty="0">
              <a:latin typeface="Calibri"/>
              <a:cs typeface="Calibri"/>
            </a:endParaRPr>
          </a:p>
          <a:p>
            <a:pPr marL="1373188" lvl="2" indent="-514350">
              <a:spcAft>
                <a:spcPts val="0"/>
              </a:spcAft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Finalize plans	4 hrs</a:t>
            </a:r>
          </a:p>
          <a:p>
            <a:pPr marL="1373188" lvl="2" indent="-514350">
              <a:spcAft>
                <a:spcPts val="0"/>
              </a:spcAft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Buy materials &amp; supplies	2 hrs</a:t>
            </a:r>
          </a:p>
          <a:p>
            <a:pPr marL="401638" lvl="1">
              <a:spcBef>
                <a:spcPts val="1200"/>
              </a:spcBef>
              <a:spcAft>
                <a:spcPts val="0"/>
              </a:spcAft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                                                        Total	26 hrs</a:t>
            </a:r>
            <a:endParaRPr lang="en-US" sz="32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1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Topics Covered in this Proposal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3" y="1154666"/>
            <a:ext cx="77358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Project Description and Benefit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Giving Leadership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Materials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Supplies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Tools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Permits and Permissions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Preliminary Cost </a:t>
            </a:r>
            <a:r>
              <a:rPr lang="en-US" sz="2800" dirty="0" smtClean="0">
                <a:latin typeface="Calibri"/>
                <a:cs typeface="Calibri"/>
              </a:rPr>
              <a:t>Estimate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Funding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Project Phases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Logistics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Safety </a:t>
            </a:r>
            <a:r>
              <a:rPr lang="en-US" sz="2800" dirty="0" smtClean="0">
                <a:latin typeface="Calibri"/>
                <a:cs typeface="Calibri"/>
              </a:rPr>
              <a:t>Issues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Further Planning</a:t>
            </a:r>
          </a:p>
        </p:txBody>
      </p:sp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42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Phases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97" y="1154666"/>
            <a:ext cx="814815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2. Clear and Prepare Land</a:t>
            </a:r>
            <a:r>
              <a:rPr lang="en-US" sz="2800" b="1" dirty="0">
                <a:latin typeface="Calibri"/>
                <a:cs typeface="Calibri"/>
              </a:rPr>
              <a:t>	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Collect red apple plants	3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Remove vegetation</a:t>
            </a: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10 hrs</a:t>
            </a:r>
            <a:endParaRPr lang="en-US" sz="2800" dirty="0">
              <a:latin typeface="Calibri"/>
              <a:cs typeface="Calibri"/>
            </a:endParaRP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Grade	2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Dig trenches</a:t>
            </a: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10 hrs</a:t>
            </a:r>
          </a:p>
          <a:p>
            <a:pPr marL="858838" lvl="2">
              <a:spcBef>
                <a:spcPts val="1200"/>
              </a:spcBef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                                                   Total	25 hrs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5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Phases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97" y="1154666"/>
            <a:ext cx="88471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3. Install Irrigation</a:t>
            </a:r>
            <a:r>
              <a:rPr lang="en-US" sz="2800" b="1" dirty="0">
                <a:latin typeface="Calibri"/>
                <a:cs typeface="Calibri"/>
              </a:rPr>
              <a:t>	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Connect valves to water line	2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Connect valves to controller</a:t>
            </a: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2 hrs</a:t>
            </a:r>
            <a:endParaRPr lang="en-US" sz="2800" dirty="0">
              <a:latin typeface="Calibri"/>
              <a:cs typeface="Calibri"/>
            </a:endParaRP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Lay &amp; cement PVC	14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Screw on risers &amp; sprinkler heads</a:t>
            </a: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2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Bury PVC	2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Test &amp; adjust sprinklers	1 </a:t>
            </a:r>
            <a:r>
              <a:rPr lang="en-US" sz="2800" dirty="0" err="1" smtClean="0">
                <a:latin typeface="Calibri"/>
                <a:cs typeface="Calibri"/>
              </a:rPr>
              <a:t>hr</a:t>
            </a:r>
            <a:endParaRPr lang="en-US" sz="2800" dirty="0" smtClean="0">
              <a:latin typeface="Calibri"/>
              <a:cs typeface="Calibri"/>
            </a:endParaRPr>
          </a:p>
          <a:p>
            <a:pPr marL="858838" lvl="2">
              <a:spcBef>
                <a:spcPts val="1200"/>
              </a:spcBef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                                                   Total	23 hrs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7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Phases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97" y="1154666"/>
            <a:ext cx="814815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4. Plant and Mulch</a:t>
            </a:r>
            <a:r>
              <a:rPr lang="en-US" sz="2800" b="1" dirty="0">
                <a:latin typeface="Calibri"/>
                <a:cs typeface="Calibri"/>
              </a:rPr>
              <a:t>	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Dig holes &amp; plant red apple plants	14 hrs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Put mulch between plants</a:t>
            </a: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6 hrs</a:t>
            </a:r>
            <a:endParaRPr lang="en-US" sz="2800" dirty="0">
              <a:latin typeface="Calibri"/>
              <a:cs typeface="Calibri"/>
            </a:endParaRPr>
          </a:p>
          <a:p>
            <a:pPr marL="858838" lvl="2">
              <a:spcBef>
                <a:spcPts val="1200"/>
              </a:spcBef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                                                    Total	20 hrs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12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Phases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97" y="1154666"/>
            <a:ext cx="814815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5. Project Completion</a:t>
            </a:r>
            <a:r>
              <a:rPr lang="en-US" sz="2800" b="1" dirty="0">
                <a:latin typeface="Calibri"/>
                <a:cs typeface="Calibri"/>
              </a:rPr>
              <a:t>	</a:t>
            </a: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Get project completion approved	1 </a:t>
            </a:r>
            <a:r>
              <a:rPr lang="en-US" sz="2800" dirty="0" err="1" smtClean="0">
                <a:latin typeface="Calibri"/>
                <a:cs typeface="Calibri"/>
              </a:rPr>
              <a:t>hr</a:t>
            </a:r>
            <a:endParaRPr lang="en-US" sz="2800" dirty="0" smtClean="0">
              <a:latin typeface="Calibri"/>
              <a:cs typeface="Calibri"/>
            </a:endParaRPr>
          </a:p>
          <a:p>
            <a:pPr marL="1373188" lvl="2" indent="-514350">
              <a:buFont typeface="+mj-lt"/>
              <a:buAutoNum type="alphaLcPeriod"/>
              <a:tabLst>
                <a:tab pos="7767638" algn="r"/>
              </a:tabLst>
            </a:pPr>
            <a:r>
              <a:rPr lang="en-US" sz="2800" dirty="0" smtClean="0">
                <a:latin typeface="Calibri"/>
                <a:cs typeface="Calibri"/>
              </a:rPr>
              <a:t>Prepare final report</a:t>
            </a: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6 hrs</a:t>
            </a:r>
            <a:endParaRPr lang="en-US" sz="2800" dirty="0">
              <a:latin typeface="Calibri"/>
              <a:cs typeface="Calibri"/>
            </a:endParaRPr>
          </a:p>
          <a:p>
            <a:pPr marL="858838" lvl="2">
              <a:spcBef>
                <a:spcPts val="1200"/>
              </a:spcBef>
              <a:tabLst>
                <a:tab pos="7767638" algn="r"/>
              </a:tabLst>
            </a:pPr>
            <a:r>
              <a:rPr lang="en-US" sz="3200" b="1" dirty="0" smtClean="0">
                <a:latin typeface="Calibri"/>
                <a:cs typeface="Calibri"/>
              </a:rPr>
              <a:t>                                                    Total	7 hrs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6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Logistics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4" y="992218"/>
            <a:ext cx="773580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Since project is in LCF, no transportation to site will be provided to helpers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Church has bathrooms and dumpster</a:t>
            </a:r>
          </a:p>
          <a:p>
            <a:pPr marL="450850" indent="-450850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Materials will be transported by parents’ car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927" y="3095483"/>
            <a:ext cx="7968339" cy="355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18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Safety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3" y="1018115"/>
            <a:ext cx="7735803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/>
                <a:cs typeface="Calibri"/>
              </a:rPr>
              <a:t>Will Follow </a:t>
            </a:r>
            <a:r>
              <a:rPr lang="en-US" sz="3200" b="1" dirty="0">
                <a:latin typeface="Calibri"/>
                <a:cs typeface="Calibri"/>
              </a:rPr>
              <a:t>Guide to Safe Scouting</a:t>
            </a: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Chapter V. Medical Information and First Aid</a:t>
            </a: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Appendix</a:t>
            </a:r>
            <a:r>
              <a:rPr lang="en-US" sz="2800" dirty="0">
                <a:latin typeface="Calibri"/>
                <a:cs typeface="Calibri"/>
              </a:rPr>
              <a:t>. Service Project Planning Guidelines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	Hazard </a:t>
            </a:r>
            <a:r>
              <a:rPr lang="en-US" sz="2800" dirty="0">
                <a:latin typeface="Calibri"/>
                <a:cs typeface="Calibri"/>
              </a:rPr>
              <a:t>Analysis and Recognition</a:t>
            </a:r>
          </a:p>
          <a:p>
            <a:pPr marL="1428750" lvl="2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List possible hazards</a:t>
            </a:r>
          </a:p>
          <a:p>
            <a:pPr marL="1428750" lvl="2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Consider the weather</a:t>
            </a:r>
          </a:p>
          <a:p>
            <a:pPr marL="1428750" lvl="2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Monitor tool usage</a:t>
            </a:r>
          </a:p>
          <a:p>
            <a:pPr marL="1428750" lvl="2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Prepare for emergencies </a:t>
            </a: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Appendix. Age Guidelines for Tool Use and Work at Elevations or </a:t>
            </a:r>
            <a:r>
              <a:rPr lang="en-US" sz="2800" dirty="0" smtClean="0">
                <a:latin typeface="Calibri"/>
                <a:cs typeface="Calibri"/>
              </a:rPr>
              <a:t>Excavations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3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723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Safety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897" y="1013556"/>
            <a:ext cx="8508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/>
                <a:cs typeface="Calibri"/>
              </a:rPr>
              <a:t>Sweet Sixteen of BSA Safety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0310" y="1622778"/>
            <a:ext cx="42045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indent="-395288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Qualified Supervision</a:t>
            </a:r>
          </a:p>
          <a:p>
            <a:pPr marL="395288" indent="-395288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Physical Fitness</a:t>
            </a:r>
          </a:p>
          <a:p>
            <a:pPr marL="395288" indent="-395288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Buddy System</a:t>
            </a:r>
          </a:p>
          <a:p>
            <a:pPr marL="395288" indent="-395288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Safe Area or Course</a:t>
            </a:r>
          </a:p>
          <a:p>
            <a:pPr marL="395288" indent="-395288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Equipment Selection and Maintenance</a:t>
            </a:r>
          </a:p>
          <a:p>
            <a:pPr marL="395288" indent="-395288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Personal Safety Equipment</a:t>
            </a:r>
          </a:p>
          <a:p>
            <a:pPr marL="395288" indent="-395288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libri"/>
                <a:cs typeface="Calibri"/>
              </a:rPr>
              <a:t>Safety Procedures and Policies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9657" y="1634068"/>
            <a:ext cx="35874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Skill Level Limits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Weather Check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Planning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Communications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Plans and Notices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First-aid Resources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Applicable Laws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CPR Resource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8"/>
            </a:pPr>
            <a:r>
              <a:rPr lang="en-US" sz="2800" dirty="0">
                <a:latin typeface="Calibri"/>
                <a:cs typeface="Calibri"/>
              </a:rPr>
              <a:t>Discipline</a:t>
            </a:r>
          </a:p>
        </p:txBody>
      </p:sp>
    </p:spTree>
    <p:extLst>
      <p:ext uri="{BB962C8B-B14F-4D97-AF65-F5344CB8AC3E}">
        <p14:creationId xmlns:p14="http://schemas.microsoft.com/office/powerpoint/2010/main" xmlns="" val="30183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Safety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4" y="1139906"/>
            <a:ext cx="77358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A First Aid Kit will be </a:t>
            </a:r>
            <a:r>
              <a:rPr lang="en-US" sz="2800" dirty="0" smtClean="0">
                <a:latin typeface="Calibri"/>
                <a:cs typeface="Calibri"/>
              </a:rPr>
              <a:t>on-site </a:t>
            </a:r>
            <a:r>
              <a:rPr lang="en-US" sz="2800" dirty="0">
                <a:latin typeface="Calibri"/>
                <a:cs typeface="Calibri"/>
              </a:rPr>
              <a:t>at all </a:t>
            </a:r>
            <a:r>
              <a:rPr lang="en-US" sz="2800" dirty="0" smtClean="0">
                <a:latin typeface="Calibri"/>
                <a:cs typeface="Calibri"/>
              </a:rPr>
              <a:t>times</a:t>
            </a:r>
            <a:endParaRPr lang="en-US" sz="2800" dirty="0">
              <a:latin typeface="Calibri"/>
              <a:cs typeface="Calibri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Sunscreen &amp; water will always be available</a:t>
            </a:r>
            <a:endParaRPr lang="en-US" sz="2800" dirty="0">
              <a:latin typeface="Calibri"/>
              <a:cs typeface="Calibri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Closed shoes required, </a:t>
            </a:r>
            <a:r>
              <a:rPr lang="en-US" sz="2800" dirty="0">
                <a:latin typeface="Calibri"/>
                <a:cs typeface="Calibri"/>
              </a:rPr>
              <a:t>but shorts okay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No heavy objects are expected, but if any, will be limited to adults and older scouts</a:t>
            </a:r>
            <a:endParaRPr lang="en-US" sz="2800" dirty="0">
              <a:latin typeface="Calibri"/>
              <a:cs typeface="Calibri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No power tools are expected, but if any, will be limited to adults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2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897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Safety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3" y="1154666"/>
            <a:ext cx="773580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latin typeface="Calibri"/>
                <a:cs typeface="Calibri"/>
              </a:rPr>
              <a:t>Nearest Emergency Room</a:t>
            </a:r>
          </a:p>
          <a:p>
            <a:r>
              <a:rPr lang="en-US" sz="2800" dirty="0" smtClean="0">
                <a:latin typeface="Calibri"/>
                <a:cs typeface="Calibri"/>
              </a:rPr>
              <a:t>0.6 </a:t>
            </a:r>
            <a:r>
              <a:rPr lang="en-US" sz="2800" dirty="0">
                <a:latin typeface="Calibri"/>
                <a:cs typeface="Calibri"/>
              </a:rPr>
              <a:t>mile from church</a:t>
            </a:r>
          </a:p>
          <a:p>
            <a:r>
              <a:rPr lang="en-US" sz="2800" dirty="0" smtClean="0">
                <a:latin typeface="Calibri"/>
                <a:cs typeface="Calibri"/>
              </a:rPr>
              <a:t>USC </a:t>
            </a:r>
            <a:r>
              <a:rPr lang="en-US" sz="2800" dirty="0">
                <a:latin typeface="Calibri"/>
                <a:cs typeface="Calibri"/>
              </a:rPr>
              <a:t>Verdugo Hills </a:t>
            </a:r>
            <a:r>
              <a:rPr lang="en-US" sz="2800" dirty="0" smtClean="0">
                <a:latin typeface="Calibri"/>
                <a:cs typeface="Calibri"/>
              </a:rPr>
              <a:t>Hospital</a:t>
            </a:r>
            <a:endParaRPr lang="en-US" sz="2800" dirty="0">
              <a:latin typeface="Calibri"/>
              <a:cs typeface="Calibri"/>
            </a:endParaRPr>
          </a:p>
          <a:p>
            <a:pPr>
              <a:tabLst>
                <a:tab pos="457200" algn="l"/>
              </a:tabLst>
            </a:pPr>
            <a:r>
              <a:rPr lang="en-US" sz="2800" dirty="0" smtClean="0">
                <a:latin typeface="Calibri"/>
                <a:cs typeface="Calibri"/>
              </a:rPr>
              <a:t>1812 </a:t>
            </a:r>
            <a:r>
              <a:rPr lang="en-US" sz="2800" dirty="0">
                <a:latin typeface="Calibri"/>
                <a:cs typeface="Calibri"/>
              </a:rPr>
              <a:t>Verdugo </a:t>
            </a:r>
            <a:r>
              <a:rPr lang="en-US" sz="2800" dirty="0" smtClean="0">
                <a:latin typeface="Calibri"/>
                <a:cs typeface="Calibri"/>
              </a:rPr>
              <a:t>Blvd.</a:t>
            </a:r>
            <a:endParaRPr lang="en-US" sz="2800" dirty="0">
              <a:latin typeface="Calibri"/>
              <a:cs typeface="Calibri"/>
            </a:endParaRPr>
          </a:p>
          <a:p>
            <a:pPr>
              <a:tabLst>
                <a:tab pos="457200" algn="l"/>
              </a:tabLst>
            </a:pPr>
            <a:r>
              <a:rPr lang="en-US" sz="2800" dirty="0" smtClean="0">
                <a:latin typeface="Calibri"/>
                <a:cs typeface="Calibri"/>
              </a:rPr>
              <a:t>Glendale</a:t>
            </a:r>
            <a:r>
              <a:rPr lang="en-US" sz="2800" dirty="0">
                <a:latin typeface="Calibri"/>
                <a:cs typeface="Calibri"/>
              </a:rPr>
              <a:t>, CA </a:t>
            </a:r>
            <a:r>
              <a:rPr lang="en-US" sz="2800" dirty="0" smtClean="0">
                <a:latin typeface="Calibri"/>
                <a:cs typeface="Calibri"/>
              </a:rPr>
              <a:t>91208</a:t>
            </a:r>
          </a:p>
          <a:p>
            <a:pPr>
              <a:tabLst>
                <a:tab pos="457200" algn="l"/>
              </a:tabLst>
            </a:pPr>
            <a:endParaRPr lang="en-US" sz="2800" dirty="0">
              <a:latin typeface="Calibri"/>
              <a:cs typeface="Calibri"/>
            </a:endParaRPr>
          </a:p>
          <a:p>
            <a:pPr>
              <a:tabLst>
                <a:tab pos="457200" algn="l"/>
              </a:tabLst>
            </a:pPr>
            <a:r>
              <a:rPr lang="en-US" sz="2800" dirty="0" smtClean="0">
                <a:latin typeface="Calibri"/>
                <a:cs typeface="Calibri"/>
              </a:rPr>
              <a:t>(also, fire station 19 is </a:t>
            </a:r>
            <a:r>
              <a:rPr lang="en-US" sz="2800" smtClean="0">
                <a:latin typeface="Calibri"/>
                <a:cs typeface="Calibri"/>
              </a:rPr>
              <a:t>across Foothill </a:t>
            </a:r>
            <a:r>
              <a:rPr lang="en-US" sz="2800" dirty="0" smtClean="0">
                <a:latin typeface="Calibri"/>
                <a:cs typeface="Calibri"/>
              </a:rPr>
              <a:t>from the church)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2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Further Planning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3" y="1154666"/>
            <a:ext cx="773580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Need to do more planning for propagating red apple plants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Will contact some bulk suppliers to see if they could donate the 37 cubic </a:t>
            </a:r>
            <a:r>
              <a:rPr lang="en-US" sz="2800" dirty="0" err="1" smtClean="0">
                <a:latin typeface="Calibri"/>
                <a:cs typeface="Calibri"/>
              </a:rPr>
              <a:t>yds</a:t>
            </a:r>
            <a:r>
              <a:rPr lang="en-US" sz="2800" dirty="0" smtClean="0">
                <a:latin typeface="Calibri"/>
                <a:cs typeface="Calibri"/>
              </a:rPr>
              <a:t> of mulch I need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Create </a:t>
            </a:r>
            <a:r>
              <a:rPr lang="en-US" sz="2800" dirty="0">
                <a:latin typeface="Calibri"/>
                <a:cs typeface="Calibri"/>
              </a:rPr>
              <a:t>recruitment </a:t>
            </a:r>
            <a:r>
              <a:rPr lang="en-US" sz="2800" dirty="0" smtClean="0">
                <a:latin typeface="Calibri"/>
                <a:cs typeface="Calibri"/>
              </a:rPr>
              <a:t>flyer</a:t>
            </a:r>
          </a:p>
          <a:p>
            <a:pPr marL="450850" indent="-450850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Prepare time sheets</a:t>
            </a:r>
          </a:p>
          <a:p>
            <a:pPr marL="450850" indent="-450850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Make </a:t>
            </a:r>
            <a:r>
              <a:rPr lang="en-US" sz="2800" dirty="0" smtClean="0">
                <a:latin typeface="Calibri"/>
                <a:cs typeface="Calibri"/>
              </a:rPr>
              <a:t>snack and lunch arrangements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1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Description and Benefit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3" y="1201041"/>
            <a:ext cx="773580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Beneficiary</a:t>
            </a:r>
          </a:p>
          <a:p>
            <a:pPr marL="450850" indent="-450850">
              <a:spcBef>
                <a:spcPts val="1200"/>
              </a:spcBef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Lutheran Church in the Foothills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1700 Foothill Blvd., La Canada Flintridge 91011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3553" y="2790875"/>
            <a:ext cx="6695574" cy="375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34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Questions / Comments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705" y="2040038"/>
            <a:ext cx="521075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accent4"/>
                </a:solidFill>
                <a:latin typeface="Calibri"/>
                <a:cs typeface="Calibri"/>
              </a:rPr>
              <a:t>Thank </a:t>
            </a:r>
            <a:r>
              <a:rPr lang="en-US" sz="3200" b="1" dirty="0" smtClean="0">
                <a:solidFill>
                  <a:schemeClr val="accent4"/>
                </a:solidFill>
                <a:latin typeface="Calibri"/>
                <a:cs typeface="Calibri"/>
              </a:rPr>
              <a:t>You for Your</a:t>
            </a:r>
            <a:endParaRPr lang="en-US" sz="3200" b="1" dirty="0">
              <a:solidFill>
                <a:schemeClr val="accent4"/>
              </a:solidFill>
              <a:latin typeface="Calibri"/>
              <a:cs typeface="Calibri"/>
            </a:endParaRP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accent4"/>
                </a:solidFill>
                <a:latin typeface="Calibri"/>
                <a:cs typeface="Calibri"/>
              </a:rPr>
              <a:t>Time and Attention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0396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15 at 10.12.48 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48446" y="131960"/>
            <a:ext cx="9144000" cy="6746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851" y="1596230"/>
            <a:ext cx="349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chemeClr val="accent2"/>
                </a:solidFill>
                <a:latin typeface="Calibri"/>
                <a:cs typeface="Calibri"/>
              </a:rPr>
              <a:t>your name</a:t>
            </a:r>
            <a:endParaRPr lang="en-US" sz="4800" b="1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8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Description and Benefit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4" y="1154666"/>
            <a:ext cx="3462213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/>
                <a:cs typeface="Calibri"/>
              </a:rPr>
              <a:t>Project Description</a:t>
            </a:r>
          </a:p>
          <a:p>
            <a:pPr marL="288925" indent="-288925">
              <a:spcBef>
                <a:spcPts val="600"/>
              </a:spcBef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Re-landscape a 2,000 sq. ft. slope between the church and parking lot 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1026" name="Picture 2" descr="wp 10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3242" y="944991"/>
            <a:ext cx="4117135" cy="5490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546" y="4301975"/>
            <a:ext cx="3648921" cy="2047497"/>
          </a:xfrm>
          <a:prstGeom prst="rect">
            <a:avLst/>
          </a:prstGeom>
        </p:spPr>
      </p:pic>
      <p:sp>
        <p:nvSpPr>
          <p:cNvPr id="16" name="Down Arrow 15"/>
          <p:cNvSpPr/>
          <p:nvPr/>
        </p:nvSpPr>
        <p:spPr>
          <a:xfrm rot="19504532">
            <a:off x="1024788" y="4901117"/>
            <a:ext cx="438059" cy="6532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4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Description and Benefit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9253" y="943650"/>
            <a:ext cx="43355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Current landscape dates from 1950s when church was built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Originally covered with ice plant and had sprinklers</a:t>
            </a: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Irrigation has been non-functional for decades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844" y="1029365"/>
            <a:ext cx="2851308" cy="2656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1844" y="3803668"/>
            <a:ext cx="3645503" cy="273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3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Description and Benefit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4" y="1162999"/>
            <a:ext cx="773580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/>
                <a:cs typeface="Calibri"/>
              </a:rPr>
              <a:t>I </a:t>
            </a:r>
            <a:r>
              <a:rPr lang="en-US" sz="3200" dirty="0" smtClean="0">
                <a:latin typeface="Calibri"/>
                <a:cs typeface="Calibri"/>
              </a:rPr>
              <a:t>will:</a:t>
            </a:r>
            <a:endParaRPr lang="en-US" sz="3200" dirty="0">
              <a:latin typeface="Calibri"/>
              <a:cs typeface="Calibri"/>
            </a:endParaRPr>
          </a:p>
          <a:p>
            <a:pPr marL="450850" indent="-450850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Strip the area of vegetation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Dig up old irrigation lines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Install new irrigation lines with sprinkler heads on two new valves</a:t>
            </a: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Use the existing red apple plants to replant across the entire area with 3-ft spacing</a:t>
            </a:r>
          </a:p>
          <a:p>
            <a:pPr marL="450850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Finish by covering area with 2” mulch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7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Description and Benefit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54" y="1154666"/>
            <a:ext cx="7735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Calibri"/>
                <a:cs typeface="Calibri"/>
              </a:rPr>
              <a:t>R</a:t>
            </a:r>
            <a:r>
              <a:rPr lang="en-US" sz="2800" dirty="0" smtClean="0">
                <a:latin typeface="Calibri"/>
                <a:cs typeface="Calibri"/>
              </a:rPr>
              <a:t>ed apple is a relative of ice plant that spreads well and is green year-round. It absorbs water through its leaves so prefers light but frequent watering.</a:t>
            </a: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2923" y="2762021"/>
            <a:ext cx="4862639" cy="364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71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154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Description and Benefit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9254" y="1193178"/>
            <a:ext cx="429222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Calibri"/>
                <a:cs typeface="Calibri"/>
              </a:rPr>
              <a:t>2 Valves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Calibri"/>
                <a:cs typeface="Calibri"/>
              </a:rPr>
              <a:t>12 Sprinkler Heads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15-ft radius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 smtClean="0">
                <a:latin typeface="Calibri"/>
                <a:cs typeface="Calibri"/>
              </a:rPr>
              <a:t>1 full, 7 half, 1 </a:t>
            </a:r>
            <a:r>
              <a:rPr lang="en-US" sz="2800" dirty="0">
                <a:latin typeface="Calibri"/>
                <a:cs typeface="Calibri"/>
              </a:rPr>
              <a:t>quarter, 1 </a:t>
            </a:r>
            <a:r>
              <a:rPr lang="en-US" sz="2800" dirty="0" smtClean="0">
                <a:latin typeface="Calibri"/>
                <a:cs typeface="Calibri"/>
              </a:rPr>
              <a:t>adjustable</a:t>
            </a:r>
            <a:endParaRPr lang="en-US" sz="2800" dirty="0">
              <a:latin typeface="Calibri"/>
              <a:cs typeface="Calibri"/>
            </a:endParaRPr>
          </a:p>
          <a:p>
            <a:pPr marL="450850" indent="-450850">
              <a:spcBef>
                <a:spcPts val="120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12-ft radius</a:t>
            </a:r>
          </a:p>
          <a:p>
            <a:pPr marL="908050" lvl="1" indent="-450850"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1 quarter, 1 adjustable</a:t>
            </a: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1481" y="1041976"/>
            <a:ext cx="3443576" cy="56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56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gle_badge_clip_color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5579" y="2170537"/>
            <a:ext cx="2984687" cy="3685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154" y="0"/>
            <a:ext cx="91440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254" y="228600"/>
            <a:ext cx="7735802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Project Description and Benefit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9254" y="1792341"/>
            <a:ext cx="406795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latin typeface="Calibri"/>
                <a:cs typeface="Calibri"/>
              </a:rPr>
              <a:t>180 red apple plants</a:t>
            </a:r>
            <a:endParaRPr lang="en-US" sz="3200" dirty="0">
              <a:latin typeface="Calibri"/>
              <a:cs typeface="Calibri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/>
                <a:cs typeface="Calibri"/>
              </a:rPr>
              <a:t>will propagate from stem cuttings</a:t>
            </a:r>
            <a:endParaRPr lang="en-US" sz="2800" dirty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7208" y="1041976"/>
            <a:ext cx="3667848" cy="54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99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2307</TotalTime>
  <Words>732</Words>
  <Application>Microsoft Office PowerPoint</Application>
  <PresentationFormat>On-screen Show (4:3)</PresentationFormat>
  <Paragraphs>211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Angold</dc:creator>
  <cp:lastModifiedBy>Grant Haxton</cp:lastModifiedBy>
  <cp:revision>156</cp:revision>
  <cp:lastPrinted>2017-11-14T00:37:44Z</cp:lastPrinted>
  <dcterms:created xsi:type="dcterms:W3CDTF">2014-04-16T02:03:17Z</dcterms:created>
  <dcterms:modified xsi:type="dcterms:W3CDTF">2018-03-20T02:56:46Z</dcterms:modified>
</cp:coreProperties>
</file>